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78" r:id="rId11"/>
    <p:sldId id="275" r:id="rId12"/>
    <p:sldId id="276" r:id="rId13"/>
    <p:sldId id="279" r:id="rId14"/>
    <p:sldId id="265" r:id="rId15"/>
    <p:sldId id="266" r:id="rId16"/>
    <p:sldId id="280" r:id="rId17"/>
    <p:sldId id="267" r:id="rId18"/>
    <p:sldId id="268" r:id="rId19"/>
    <p:sldId id="281" r:id="rId20"/>
    <p:sldId id="269" r:id="rId21"/>
    <p:sldId id="270" r:id="rId22"/>
    <p:sldId id="282" r:id="rId23"/>
    <p:sldId id="272" r:id="rId24"/>
    <p:sldId id="273" r:id="rId25"/>
    <p:sldId id="286" r:id="rId26"/>
    <p:sldId id="271" r:id="rId27"/>
    <p:sldId id="274" r:id="rId28"/>
    <p:sldId id="284" r:id="rId29"/>
    <p:sldId id="285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D289-54D5-48E4-8376-DC2828804A18}" type="datetimeFigureOut">
              <a:rPr lang="en-US" smtClean="0"/>
              <a:pPr/>
              <a:t>8/16/2009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59DE-AA65-4AD2-82C9-5E5CE31A5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192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latin typeface="Elephant" pitchFamily="18" charset="0"/>
              </a:rPr>
              <a:t>Principles</a:t>
            </a:r>
          </a:p>
          <a:p>
            <a:pPr algn="r"/>
            <a:r>
              <a:rPr lang="en-US" sz="5400" dirty="0" smtClean="0">
                <a:latin typeface="Elephant" pitchFamily="18" charset="0"/>
              </a:rPr>
              <a:t>of Design</a:t>
            </a:r>
            <a:endParaRPr lang="en-US" sz="5400" dirty="0">
              <a:latin typeface="Elephant" pitchFamily="18" charset="0"/>
            </a:endParaRPr>
          </a:p>
        </p:txBody>
      </p:sp>
      <p:pic>
        <p:nvPicPr>
          <p:cNvPr id="5" name="Picture 4" descr="Image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702" y="2133600"/>
            <a:ext cx="3000998" cy="3276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64591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2. Contrast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Used to create interest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and add excitement to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 work. A striking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difference in value, size,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shape, color, texture, etc. offers variety within a visual format.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lors_slot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066800"/>
            <a:ext cx="2628900" cy="3505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3. Focal point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fo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300" y="3124200"/>
            <a:ext cx="2857500" cy="2867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3. Focal point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 place on the work of art to which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 viewer’s eye is drawn.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fo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300" y="3124200"/>
            <a:ext cx="2857500" cy="2867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3. Focal point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 place on the work of art to which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 viewer’s eye is drawn. This can be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accomplished using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different principles of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design and elements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of art.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fo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300" y="3124200"/>
            <a:ext cx="2857500" cy="2867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79706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4. Movement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		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Allowing-(Metallic-Movement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1905000"/>
            <a:ext cx="2590800" cy="3505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79706"/>
            <a:ext cx="815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4. Movement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		Visual movement is used by 			the artist to direct the viewer 			through the work, often to a 			focal point.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Allowing-(Metallic-Movement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1905000"/>
            <a:ext cx="2590800" cy="3505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79706"/>
            <a:ext cx="8153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4. Movement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		Visual movement is used by 			the artist to direct the viewer 			through the work, often to a 			focal point. Many of the 				elements of art (line, value, 			etc.) can be utilized to create 			movement in a piece.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Allowing-(Metallic-Movement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1905000"/>
            <a:ext cx="2590800" cy="3505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5. Emphasis</a:t>
            </a:r>
          </a:p>
        </p:txBody>
      </p:sp>
      <p:pic>
        <p:nvPicPr>
          <p:cNvPr id="3" name="Picture 2" descr="xavier_encin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200400"/>
            <a:ext cx="2362200" cy="2952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5. Emphasis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Also known as dominance.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xavier_encin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200400"/>
            <a:ext cx="2362200" cy="2952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848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5. Emphasis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Also known as dominance. This condition exists when an element or elements within a visual format contain a hierarchy of visual importance.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xavier_encin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200400"/>
            <a:ext cx="2362200" cy="2952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800" dirty="0" smtClean="0">
                <a:latin typeface="Elephant" pitchFamily="18" charset="0"/>
              </a:rPr>
              <a:t>1. Balance</a:t>
            </a:r>
          </a:p>
        </p:txBody>
      </p:sp>
      <p:pic>
        <p:nvPicPr>
          <p:cNvPr id="3" name="Picture 2" descr="s2c2-symmetryver-h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352800"/>
            <a:ext cx="2438400" cy="2819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60706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6. Rhythm</a:t>
            </a:r>
          </a:p>
        </p:txBody>
      </p:sp>
      <p:pic>
        <p:nvPicPr>
          <p:cNvPr id="3" name="Picture 2" descr="Experiment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914400"/>
            <a:ext cx="2741877" cy="3581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60706"/>
            <a:ext cx="800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6. Rhythm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 recurrence or repetition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of one or more elements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within a visual format,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creating harmony. </a:t>
            </a:r>
          </a:p>
        </p:txBody>
      </p:sp>
      <p:pic>
        <p:nvPicPr>
          <p:cNvPr id="3" name="Picture 2" descr="Experiment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914400"/>
            <a:ext cx="2741877" cy="3581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60706"/>
            <a:ext cx="800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6. Rhythm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 recurrence or repetition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of one or more elements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within a visual format,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creating harmony.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Movement and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rhythm used in conjunction can create the visual equivalent of music.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Experiment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914400"/>
            <a:ext cx="2741877" cy="3581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1430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7. Pattern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		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utout_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1981200"/>
            <a:ext cx="2832100" cy="23353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143000"/>
            <a:ext cx="754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7. Pattern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		The repetition (either 				planned or occurring 				naturally) of other 					elements in art.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utout_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1981200"/>
            <a:ext cx="2832100" cy="23353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143000"/>
            <a:ext cx="7543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7. Pattern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		The repetition (either 				planned or occurring 				naturally) of other 					elements in art. Often 				used to create interesting, stimulating surfaces in 2 and 3-dimensional art.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utout_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1981200"/>
            <a:ext cx="2832100" cy="23353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8. Unity</a:t>
            </a:r>
          </a:p>
        </p:txBody>
      </p:sp>
      <p:pic>
        <p:nvPicPr>
          <p:cNvPr id="3" name="Picture 2" descr="Henri-Matisse-Sadness-of-the-King--Silkscreen-print--7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819400"/>
            <a:ext cx="2819401" cy="2133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8. Unity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Oneness; harmony.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enri-Matisse-Sadness-of-the-King--Silkscreen-print--7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819400"/>
            <a:ext cx="2819401" cy="2133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96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8. Unity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Oneness; harmony. The condition of completeness with the use of all visual 				elements within a format. 			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enri-Matisse-Sadness-of-the-King--Silkscreen-print--7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819400"/>
            <a:ext cx="2819401" cy="2133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8. Unity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Oneness; harmony. The condition of completeness with the use of all visual 				elements within a format. 			The different components 			work together to create 				the whole effect.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enri-Matisse-Sadness-of-the-King--Silkscreen-print--70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819400"/>
            <a:ext cx="2819401" cy="2133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800" dirty="0" smtClean="0">
                <a:latin typeface="Elephant" pitchFamily="18" charset="0"/>
              </a:rPr>
              <a:t>1. Balance</a:t>
            </a:r>
          </a:p>
          <a:p>
            <a:pPr marL="914400" indent="-914400"/>
            <a:r>
              <a:rPr lang="en-US" sz="3200" dirty="0" smtClean="0">
                <a:latin typeface="Arial" pitchFamily="34" charset="0"/>
                <a:cs typeface="Arial" pitchFamily="34" charset="0"/>
              </a:rPr>
              <a:t>Elements of design converge to create a</a:t>
            </a:r>
          </a:p>
          <a:p>
            <a:pPr marL="914400" indent="-914400"/>
            <a:r>
              <a:rPr lang="en-US" sz="3200" dirty="0" smtClean="0">
                <a:latin typeface="Arial" pitchFamily="34" charset="0"/>
                <a:cs typeface="Arial" pitchFamily="34" charset="0"/>
              </a:rPr>
              <a:t>design or arrangement of parts that</a:t>
            </a:r>
          </a:p>
          <a:p>
            <a:pPr marL="914400" indent="-914400"/>
            <a:r>
              <a:rPr lang="en-US" sz="3200" dirty="0" smtClean="0">
                <a:latin typeface="Arial" pitchFamily="34" charset="0"/>
                <a:cs typeface="Arial" pitchFamily="34" charset="0"/>
              </a:rPr>
              <a:t>appear to be a whole with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equalibrium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s2c2-symmetryver-h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352800"/>
            <a:ext cx="2438400" cy="2819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192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latin typeface="Elephant" pitchFamily="18" charset="0"/>
              </a:rPr>
              <a:t>Principles</a:t>
            </a:r>
          </a:p>
          <a:p>
            <a:pPr algn="r"/>
            <a:r>
              <a:rPr lang="en-US" sz="5400" dirty="0" smtClean="0">
                <a:latin typeface="Elephant" pitchFamily="18" charset="0"/>
              </a:rPr>
              <a:t>of Design</a:t>
            </a:r>
            <a:endParaRPr lang="en-US" sz="5400" dirty="0">
              <a:latin typeface="Elephant" pitchFamily="18" charset="0"/>
            </a:endParaRPr>
          </a:p>
        </p:txBody>
      </p:sp>
      <p:pic>
        <p:nvPicPr>
          <p:cNvPr id="5" name="Picture 4" descr="Image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702" y="2133600"/>
            <a:ext cx="3000998" cy="3276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7812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1</a:t>
            </a:r>
            <a:r>
              <a:rPr lang="en-US" sz="4800" i="1" dirty="0" smtClean="0">
                <a:latin typeface="Elephant" pitchFamily="18" charset="0"/>
              </a:rPr>
              <a:t>a</a:t>
            </a:r>
            <a:r>
              <a:rPr lang="en-US" sz="4800" dirty="0" smtClean="0">
                <a:latin typeface="Elephant" pitchFamily="18" charset="0"/>
              </a:rPr>
              <a:t>.	Symmetrical </a:t>
            </a:r>
          </a:p>
          <a:p>
            <a:r>
              <a:rPr lang="en-US" sz="4800" dirty="0" smtClean="0">
                <a:latin typeface="Elephant" pitchFamily="18" charset="0"/>
              </a:rPr>
              <a:t>	balance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			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ymmetrical bala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481" y="2743200"/>
            <a:ext cx="3198519" cy="2286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7812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1</a:t>
            </a:r>
            <a:r>
              <a:rPr lang="en-US" sz="4800" i="1" dirty="0" smtClean="0">
                <a:latin typeface="Elephant" pitchFamily="18" charset="0"/>
              </a:rPr>
              <a:t>a</a:t>
            </a:r>
            <a:r>
              <a:rPr lang="en-US" sz="4800" dirty="0" smtClean="0">
                <a:latin typeface="Elephant" pitchFamily="18" charset="0"/>
              </a:rPr>
              <a:t>.	Symmetrical </a:t>
            </a:r>
          </a:p>
          <a:p>
            <a:r>
              <a:rPr lang="en-US" sz="4800" dirty="0" smtClean="0">
                <a:latin typeface="Elephant" pitchFamily="18" charset="0"/>
              </a:rPr>
              <a:t>	balance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			The state in which a 				work is identical on 					both halves.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ymmetrical bala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481" y="2743200"/>
            <a:ext cx="3198519" cy="2286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6934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1</a:t>
            </a:r>
            <a:r>
              <a:rPr lang="en-US" sz="4800" i="1" dirty="0" smtClean="0">
                <a:latin typeface="Elephant" pitchFamily="18" charset="0"/>
              </a:rPr>
              <a:t>b</a:t>
            </a:r>
            <a:r>
              <a:rPr lang="en-US" sz="4800" dirty="0" smtClean="0">
                <a:latin typeface="Elephant" pitchFamily="18" charset="0"/>
              </a:rPr>
              <a:t>.	Asymmetrical </a:t>
            </a:r>
          </a:p>
          <a:p>
            <a:r>
              <a:rPr lang="en-US" sz="4800" dirty="0" smtClean="0">
                <a:latin typeface="Elephant" pitchFamily="18" charset="0"/>
              </a:rPr>
              <a:t>	balance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Balance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810000"/>
            <a:ext cx="3124200" cy="23275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1</a:t>
            </a:r>
            <a:r>
              <a:rPr lang="en-US" sz="4800" i="1" dirty="0" smtClean="0">
                <a:latin typeface="Elephant" pitchFamily="18" charset="0"/>
              </a:rPr>
              <a:t>b</a:t>
            </a:r>
            <a:r>
              <a:rPr lang="en-US" sz="4800" dirty="0" smtClean="0">
                <a:latin typeface="Elephant" pitchFamily="18" charset="0"/>
              </a:rPr>
              <a:t>.	Asymmetrical </a:t>
            </a:r>
          </a:p>
          <a:p>
            <a:r>
              <a:rPr lang="en-US" sz="4800" dirty="0" smtClean="0">
                <a:latin typeface="Elephant" pitchFamily="18" charset="0"/>
              </a:rPr>
              <a:t>	balance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Though the piece is not identical 	on both sides, objects (or lack of 	object, colors, patterns, values) 	are balanced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with equally 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weighted objects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	on the other side.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Balance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810000"/>
            <a:ext cx="3124200" cy="23275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64591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2. Contrast</a:t>
            </a:r>
          </a:p>
        </p:txBody>
      </p:sp>
      <p:pic>
        <p:nvPicPr>
          <p:cNvPr id="4" name="Picture 3" descr="colors_slot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066800"/>
            <a:ext cx="2628900" cy="3505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64591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Elephant" pitchFamily="18" charset="0"/>
              </a:rPr>
              <a:t>2. Contrast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Used to create interest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and add excitement to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 work.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lors_slot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066800"/>
            <a:ext cx="2628900" cy="3505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308</Words>
  <Application>Microsoft Office PowerPoint</Application>
  <PresentationFormat>On-screen Show (4:3)</PresentationFormat>
  <Paragraphs>83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michaelreece</cp:lastModifiedBy>
  <cp:revision>32</cp:revision>
  <dcterms:created xsi:type="dcterms:W3CDTF">2009-07-18T21:10:58Z</dcterms:created>
  <dcterms:modified xsi:type="dcterms:W3CDTF">2009-08-16T22:06:15Z</dcterms:modified>
</cp:coreProperties>
</file>